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Nivel de texto 1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“Escribir una cita aquí”"/>
          <p:cNvSpPr txBox="1"/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 defTabSz="572516">
              <a:spcBef>
                <a:spcPts val="0"/>
              </a:spcBef>
              <a:buSzTx/>
              <a:buNone/>
              <a:defRPr sz="3332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n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n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scuela de familias"/>
          <p:cNvSpPr txBox="1"/>
          <p:nvPr>
            <p:ph type="ctrTitle"/>
          </p:nvPr>
        </p:nvSpPr>
        <p:spPr>
          <a:xfrm>
            <a:off x="1629395" y="3085970"/>
            <a:ext cx="9746010" cy="955826"/>
          </a:xfrm>
          <a:prstGeom prst="rect">
            <a:avLst/>
          </a:prstGeom>
        </p:spPr>
        <p:txBody>
          <a:bodyPr/>
          <a:lstStyle>
            <a:lvl1pPr defTabSz="370331">
              <a:lnSpc>
                <a:spcPct val="90000"/>
              </a:lnSpc>
              <a:defRPr b="1" spc="-200" sz="5508">
                <a:solidFill>
                  <a:srgbClr val="B51600"/>
                </a:solidFill>
                <a:latin typeface="Superclarendon"/>
                <a:ea typeface="Superclarendon"/>
                <a:cs typeface="Superclarendon"/>
                <a:sym typeface="Superclarendon"/>
              </a:defRPr>
            </a:lvl1pPr>
          </a:lstStyle>
          <a:p>
            <a:pPr/>
            <a:r>
              <a:t>Escuela de familias</a:t>
            </a:r>
          </a:p>
        </p:txBody>
      </p:sp>
      <p:grpSp>
        <p:nvGrpSpPr>
          <p:cNvPr id="122" name="logotipo-WEB-UPCCAASPE.png"/>
          <p:cNvGrpSpPr/>
          <p:nvPr/>
        </p:nvGrpSpPr>
        <p:grpSpPr>
          <a:xfrm>
            <a:off x="6746552" y="1373284"/>
            <a:ext cx="4142863" cy="987505"/>
            <a:chOff x="0" y="0"/>
            <a:chExt cx="4142862" cy="987504"/>
          </a:xfrm>
        </p:grpSpPr>
        <p:pic>
          <p:nvPicPr>
            <p:cNvPr id="120" name="logotipo-WEB-UPCCAASPE.png" descr="logotipo-WEB-UPCCAASP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25417" y="68642"/>
              <a:ext cx="3664336" cy="7994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1" name="logotipo-WEB-UPCCAASPE.png" descr="logotipo-WEB-UPCCAASP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4142864" cy="98750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3" name="Rectángulo"/>
          <p:cNvSpPr/>
          <p:nvPr/>
        </p:nvSpPr>
        <p:spPr>
          <a:xfrm>
            <a:off x="4037785" y="4325925"/>
            <a:ext cx="4929230" cy="5131977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rgbClr val="B51600"/>
              </a:gs>
            </a:gsLst>
            <a:lin ang="54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457200">
              <a:defRPr sz="11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</a:p>
        </p:txBody>
      </p:sp>
      <p:sp>
        <p:nvSpPr>
          <p:cNvPr id="124" name="Enfocando las tics…"/>
          <p:cNvSpPr txBox="1"/>
          <p:nvPr/>
        </p:nvSpPr>
        <p:spPr>
          <a:xfrm>
            <a:off x="4037785" y="4936113"/>
            <a:ext cx="4929230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b="1"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Enfocando las tics</a:t>
            </a:r>
          </a:p>
          <a:p>
            <a:pPr defTabSz="457200">
              <a:defRPr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CEIP LA SERRANICA</a:t>
            </a:r>
          </a:p>
          <a:p>
            <a:pPr defTabSz="457200">
              <a:defRPr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MIÉRCOLES 10 DE ABRIL DE 2019</a:t>
            </a:r>
          </a:p>
          <a:p>
            <a:pPr defTabSz="457200">
              <a:defRPr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</a:p>
          <a:p>
            <a:pPr defTabSz="457200">
              <a:defRPr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Segunda sesión de la escuela de familias itinerante</a:t>
            </a:r>
          </a:p>
          <a:p>
            <a:pPr defTabSz="457200">
              <a:defRPr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 </a:t>
            </a:r>
            <a:r>
              <a:rPr b="1"/>
              <a:t>nuevas tecnologías</a:t>
            </a:r>
            <a:r>
              <a:t> </a:t>
            </a:r>
            <a:r>
              <a:rPr b="1"/>
              <a:t>(TICs)</a:t>
            </a:r>
          </a:p>
          <a:p>
            <a:pPr defTabSz="457200">
              <a:defRPr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Uso o abuso y juegos en línea</a:t>
            </a:r>
          </a:p>
          <a:p>
            <a:pPr defTabSz="457200">
              <a:defRPr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</a:p>
          <a:p>
            <a:pPr defTabSz="457200">
              <a:defRPr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Hablemos</a:t>
            </a:r>
          </a:p>
          <a:p>
            <a:pPr defTabSz="457200">
              <a:defRPr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Eva Aroca Belmonte  Psicóloga </a:t>
            </a:r>
          </a:p>
          <a:p>
            <a:pPr defTabSz="457200">
              <a:defRPr b="1" sz="18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Unidad de prevención Aspe</a:t>
            </a:r>
          </a:p>
        </p:txBody>
      </p:sp>
      <p:pic>
        <p:nvPicPr>
          <p:cNvPr id="125" name="Rf9.AYTO BANDA.jpg" descr="Rf9.AYTO BANDA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64285" y="1334329"/>
            <a:ext cx="5396230" cy="10654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adición al móvil 2.jpeg" descr="adición al móvil 2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008585" y="4327462"/>
            <a:ext cx="3846678" cy="51289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Adicción al móvil.jpeg" descr="Adicción al móvil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-91040" y="4302624"/>
            <a:ext cx="4142863" cy="51785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erpo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110000"/>
              </a:lnSpc>
              <a:spcBef>
                <a:spcPts val="900"/>
              </a:spcBef>
              <a:defRPr sz="1100">
                <a:latin typeface="Avenir Next"/>
                <a:ea typeface="Avenir Next"/>
                <a:cs typeface="Avenir Next"/>
                <a:sym typeface="Avenir Next"/>
              </a:defRPr>
            </a:pPr>
          </a:p>
        </p:txBody>
      </p:sp>
      <p:grpSp>
        <p:nvGrpSpPr>
          <p:cNvPr id="132" name="¿Qué sabemos de internet?…"/>
          <p:cNvGrpSpPr/>
          <p:nvPr/>
        </p:nvGrpSpPr>
        <p:grpSpPr>
          <a:xfrm>
            <a:off x="-220139" y="3845195"/>
            <a:ext cx="13445079" cy="6101811"/>
            <a:chOff x="0" y="0"/>
            <a:chExt cx="13445078" cy="6101810"/>
          </a:xfrm>
        </p:grpSpPr>
        <p:sp>
          <p:nvSpPr>
            <p:cNvPr id="130" name="Rectángulo"/>
            <p:cNvSpPr/>
            <p:nvPr/>
          </p:nvSpPr>
          <p:spPr>
            <a:xfrm>
              <a:off x="0" y="-1"/>
              <a:ext cx="13445079" cy="6101812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B51600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t">
              <a:noAutofit/>
            </a:bodyPr>
            <a:lstStyle/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</a:p>
          </p:txBody>
        </p:sp>
        <p:sp>
          <p:nvSpPr>
            <p:cNvPr id="131" name="¿Qué sabemos de internet?…"/>
            <p:cNvSpPr txBox="1"/>
            <p:nvPr/>
          </p:nvSpPr>
          <p:spPr>
            <a:xfrm>
              <a:off x="0" y="-1"/>
              <a:ext cx="13445079" cy="5715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t">
              <a:spAutoFit/>
            </a:bodyPr>
            <a:lstStyle/>
            <a:p>
              <a:pPr defTabSz="457200">
                <a:defRPr b="1"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</a:p>
            <a:p>
              <a:pPr defTabSz="457200">
                <a:defRPr b="1"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¿Qué sabemos de internet?</a:t>
              </a:r>
            </a:p>
            <a:p>
              <a:pPr defTabSz="457200">
                <a:defRPr b="1"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Brecha digital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¿Cuántas redes sociales hay? Teaming .net…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Juegos en línea: Battle Royale, Fortnite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Apuestas en línea. Deportivas y otras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Apps: Salud, Calendario, la app de tu banco, …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Nuestra intimidad en la red. Aceptamos.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Seguridad en internet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¿Qué uso hacen nuestros hijos e hijas de internet?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¿Qué uso hacemos las personas adultas?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¿Para qué sirve internet?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¿Por qué ha tenido tanto éxito?</a:t>
              </a:r>
            </a:p>
            <a:p>
              <a:pPr defTabSz="457200">
                <a:defRPr sz="1900">
                  <a:solidFill>
                    <a:srgbClr val="FFFFFF"/>
                  </a:solidFill>
                  <a:latin typeface="Avenir Next"/>
                  <a:ea typeface="Avenir Next"/>
                  <a:cs typeface="Avenir Next"/>
                  <a:sym typeface="Avenir Next"/>
                </a:defRPr>
              </a:pPr>
              <a:r>
                <a:t>Dónde está la línea que separa el uso normal del abuso</a:t>
              </a:r>
            </a:p>
          </p:txBody>
        </p:sp>
      </p:grpSp>
      <p:grpSp>
        <p:nvGrpSpPr>
          <p:cNvPr id="135" name="logotipo-WEB-UPCCAASPE.png"/>
          <p:cNvGrpSpPr/>
          <p:nvPr/>
        </p:nvGrpSpPr>
        <p:grpSpPr>
          <a:xfrm>
            <a:off x="6655258" y="450269"/>
            <a:ext cx="5202177" cy="1240006"/>
            <a:chOff x="0" y="0"/>
            <a:chExt cx="5202176" cy="1240005"/>
          </a:xfrm>
        </p:grpSpPr>
        <p:pic>
          <p:nvPicPr>
            <p:cNvPr id="133" name="logotipo-WEB-UPCCAASPE.png" descr="logotipo-WEB-UPCCAASP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7486" y="86193"/>
              <a:ext cx="4601292" cy="10039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4" name="logotipo-WEB-UPCCAASPE.png" descr="logotipo-WEB-UPCCAASP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0"/>
              <a:ext cx="5202178" cy="12400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36" name="Rf9.AYTO BANDA.jpg" descr="Rf9.AYTO BANDA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46784" y="537565"/>
            <a:ext cx="5396231" cy="1065414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ítulo"/>
          <p:cNvSpPr txBox="1"/>
          <p:nvPr>
            <p:ph type="ctrTitle"/>
          </p:nvPr>
        </p:nvSpPr>
        <p:spPr>
          <a:xfrm>
            <a:off x="1629395" y="2888175"/>
            <a:ext cx="9746010" cy="955825"/>
          </a:xfrm>
          <a:prstGeom prst="rect">
            <a:avLst/>
          </a:prstGeom>
        </p:spPr>
        <p:txBody>
          <a:bodyPr/>
          <a:lstStyle>
            <a:lvl1pPr defTabSz="370331">
              <a:lnSpc>
                <a:spcPct val="90000"/>
              </a:lnSpc>
              <a:defRPr b="1" spc="-200" sz="5508">
                <a:solidFill>
                  <a:srgbClr val="B51600"/>
                </a:solidFill>
                <a:latin typeface="Superclarendon"/>
                <a:ea typeface="Superclarendon"/>
                <a:cs typeface="Superclarendon"/>
                <a:sym typeface="Superclarendon"/>
              </a:defRPr>
            </a:lvl1pPr>
          </a:lstStyle>
          <a:p>
            <a:pPr/>
            <a:r>
              <a:t>Escuela de familias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6" dur="1000" fill="hold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